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A069"/>
    <a:srgbClr val="B71E42"/>
    <a:srgbClr val="DDD9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80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70163A-6EC6-2115-77E9-8DE2EBE71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86F9B13-7D96-13F8-E1F0-E95827E5F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BA9A66-C06E-C9BB-356C-3A64F54FA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3B5C54D-569E-7974-D35F-D1FA9735A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06C50C5-2CE9-B6B7-857D-33FF9874F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6598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10ED96-E7A1-A001-E6AC-0FDEC2687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3164A43-CEAC-08AD-AF88-B72FAC3A8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746375-7D9E-1FB3-6A72-3A5687442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2CD1DAE-CBA9-A677-E21C-D41E4059E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88D7F07-04B1-F633-ADD9-4E4CA2AB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68601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3564279-F68E-A1B0-5CBF-81F23B9084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A352225-F089-CEE0-6EE6-45FF54D85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CFB5723-9C6C-C107-335D-80EC5F419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EDFB01B-6CA6-707D-8D4D-54B0EDDB2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8F88D6-656C-84BE-61EC-9B0C4837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4621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3BBE82-A7DC-2F0D-2350-54D5748B0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58FCC8-B87A-1DD6-69D8-C26F53701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4CE5A3B-4554-3C72-19FF-59187643B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A48FB66-4DB3-B638-2A3B-B4BCB9C3D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19A7B13-1290-1CD9-71D0-367CDD07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5650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F816A5-78C3-6C21-4462-5C594BF3F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535C59C-944D-02F7-63D6-6E7BC372B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6A93E52-1861-D760-F401-E8EE1105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E5B301E-9E8F-D8E2-36C9-67C36899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FF7EFB7-5780-67E2-A16D-232AD7B9D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156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00ABD5-0F5A-49DC-05D8-3208CDF4F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D31809C-CC3B-DB10-938C-823D2ABC14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DF33AC6-F906-D1A8-F936-63FD05C13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351DA13-1013-5A0F-C65D-85013017E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4D69295-D407-8937-A7A0-246920F9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80A64C1-FE36-3013-337F-2F17CAC1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4134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4EB0C5-D9B1-AF6A-899C-96951E8E4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70EDF69-9D93-92C0-5256-A2CCD35E5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C7BA728C-0FBB-779D-DD16-17EE99345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A5AA370-6F07-C2E8-2EAF-FDCAE824D5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92CEDDA-9F21-A9CE-2DBD-1FD1B73E5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0F2168F6-73D0-2107-CAFA-650F8FEE5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7ED75F5-77E8-A044-E699-BA207278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2D1E1B1-F793-E813-3B3B-C49C1D40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0284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7A4AE7-DA83-DD1B-4D06-3C91CD7D5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7FD1183-DC67-0D91-B318-A23038EBD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A3791AB-41F5-BE06-7BB3-46AA34A5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5BA9410-31E3-2D90-62F4-1DF5F2284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893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06291BE-4C42-E0BD-E929-73DF1D6EA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3AAF673-3AC8-11A4-3F82-CB2211F8A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CC2DC81-3088-6600-6D40-BEAE07C3E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82804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F12B03-A458-CEA5-4A56-5969A27A6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4D84D22-14EA-5569-10F9-87CF0A20F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F72C2B-4B4E-513F-6A9F-4646374BA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1397574-42B7-A9D4-C43E-FD288FAA5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AAC9077-C45B-F5AF-E083-0B3FCB67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F2F0CAB-67C0-2DC9-6EB4-A9F5AF072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346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4B9FA1E-A4D6-BFD2-62F5-B0EAF1B4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DB43BC3-602B-BF87-8BFB-FFBAAB6AD6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2D34CE5-ACE9-A8DD-8B4E-A5043D80B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F22934F-AE7C-D9A9-B2A3-3A77AAC1D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51EAF3D-3B9E-031C-51EC-90202A655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8DFD1CB-C90A-8DE0-93EB-8FBA9900D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4596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0"/>
              </a:schemeClr>
            </a:gs>
            <a:gs pos="68000">
              <a:schemeClr val="accent6">
                <a:lumMod val="89000"/>
              </a:schemeClr>
            </a:gs>
            <a:gs pos="78000">
              <a:srgbClr val="5A8B39"/>
            </a:gs>
            <a:gs pos="87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F3A03ED-A7C3-B37A-7FA9-CAF383EA8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A40F12B-726F-27E0-6DCD-E98629E9F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D5A3ED1-4165-D1A1-5E62-CC4E8F28C5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F1A93-6EB5-44DF-9884-6CE661FBC9C0}" type="datetimeFigureOut">
              <a:rPr lang="hu-HU" smtClean="0"/>
              <a:t>2024. 01. 27.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D5BB2A2-472A-2ECB-ACDE-87E7EF2D4C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14D905F-8FA7-5552-21E6-74FDD4D49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037E3-9562-4903-8C29-12EF62E67FA9}" type="slidenum">
              <a:rPr lang="hu-HU" smtClean="0"/>
              <a:t>‹#›</a:t>
            </a:fld>
            <a:endParaRPr lang="hu-HU"/>
          </a:p>
        </p:txBody>
      </p: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4ECCEE09-1FCF-6453-3598-E216FD2DD945}"/>
              </a:ext>
            </a:extLst>
          </p:cNvPr>
          <p:cNvCxnSpPr>
            <a:cxnSpLocks/>
          </p:cNvCxnSpPr>
          <p:nvPr userDrawn="1"/>
        </p:nvCxnSpPr>
        <p:spPr>
          <a:xfrm>
            <a:off x="0" y="6120000"/>
            <a:ext cx="8640000" cy="0"/>
          </a:xfrm>
          <a:prstGeom prst="line">
            <a:avLst/>
          </a:prstGeom>
          <a:ln w="38100">
            <a:solidFill>
              <a:srgbClr val="B71E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: felső két sarkán levágva 12">
            <a:extLst>
              <a:ext uri="{FF2B5EF4-FFF2-40B4-BE49-F238E27FC236}">
                <a16:creationId xmlns:a16="http://schemas.microsoft.com/office/drawing/2014/main" id="{AE7CFE6E-200F-F307-CB6F-7CC2DF80BEC7}"/>
              </a:ext>
            </a:extLst>
          </p:cNvPr>
          <p:cNvSpPr/>
          <p:nvPr userDrawn="1"/>
        </p:nvSpPr>
        <p:spPr>
          <a:xfrm rot="10800000">
            <a:off x="10080000" y="0"/>
            <a:ext cx="720000" cy="900000"/>
          </a:xfrm>
          <a:prstGeom prst="snip2SameRect">
            <a:avLst/>
          </a:prstGeom>
          <a:solidFill>
            <a:srgbClr val="B71E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3739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DDD9D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C8A069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C8A069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C8A069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C8A069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C8A06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7653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9260D67-B902-5F57-CDCA-4D8789219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Grafika és kakaó por?</a:t>
            </a:r>
          </a:p>
        </p:txBody>
      </p:sp>
      <p:pic>
        <p:nvPicPr>
          <p:cNvPr id="7" name="Tartalom helye 6" descr="A képen szöveg, konténer, rajzfilm, doboz látható">
            <a:extLst>
              <a:ext uri="{FF2B5EF4-FFF2-40B4-BE49-F238E27FC236}">
                <a16:creationId xmlns:a16="http://schemas.microsoft.com/office/drawing/2014/main" id="{C35E4563-5F20-B808-EADE-31C8D33C1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562" y="1690688"/>
            <a:ext cx="4338238" cy="3074365"/>
          </a:xfr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29B779B4-D8FD-567B-EC1D-4FE8207047B7}"/>
              </a:ext>
            </a:extLst>
          </p:cNvPr>
          <p:cNvSpPr txBox="1"/>
          <p:nvPr/>
        </p:nvSpPr>
        <p:spPr>
          <a:xfrm>
            <a:off x="838200" y="1690688"/>
            <a:ext cx="525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rgbClr val="C8A069"/>
                </a:solidFill>
              </a:rPr>
              <a:t>A </a:t>
            </a:r>
            <a:r>
              <a:rPr lang="hu-HU" sz="2400" dirty="0" err="1">
                <a:solidFill>
                  <a:srgbClr val="C8A069"/>
                </a:solidFill>
              </a:rPr>
              <a:t>Droste</a:t>
            </a:r>
            <a:r>
              <a:rPr lang="hu-HU" sz="2400" dirty="0">
                <a:solidFill>
                  <a:srgbClr val="C8A069"/>
                </a:solidFill>
              </a:rPr>
              <a:t>-effektus egy holland kakaó porról kapta a nevét, melynek reklámképét 1904-ben Jan </a:t>
            </a:r>
            <a:r>
              <a:rPr lang="hu-HU" sz="2400" dirty="0" err="1">
                <a:solidFill>
                  <a:srgbClr val="C8A069"/>
                </a:solidFill>
              </a:rPr>
              <a:t>Misset</a:t>
            </a:r>
            <a:r>
              <a:rPr lang="hu-HU" sz="2400" dirty="0">
                <a:solidFill>
                  <a:srgbClr val="C8A069"/>
                </a:solidFill>
              </a:rPr>
              <a:t> tervezte meg.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sz="2400" dirty="0">
              <a:solidFill>
                <a:srgbClr val="C8A06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rgbClr val="C8A069"/>
                </a:solidFill>
              </a:rPr>
              <a:t>Olyan megjelenítési formát jelöl, mikor egy kép rekurzívan szerepel saját magában egy hozzá hasonló kép helyén, így egy elméletben végtelen láncot képezve.</a:t>
            </a:r>
          </a:p>
        </p:txBody>
      </p:sp>
      <p:pic>
        <p:nvPicPr>
          <p:cNvPr id="10" name="Kép 9" descr="A képen szöveg, Emberi arc, ruházat, könyv látható&#10;&#10;Automatikusan generált leírás">
            <a:extLst>
              <a:ext uri="{FF2B5EF4-FFF2-40B4-BE49-F238E27FC236}">
                <a16:creationId xmlns:a16="http://schemas.microsoft.com/office/drawing/2014/main" id="{FF6E38A5-0E4E-B7AD-84FF-647A881F6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998" y="0"/>
            <a:ext cx="4604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6C2293-B1EE-4463-A398-6C3BE0287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910" y="365125"/>
            <a:ext cx="4590472" cy="1325563"/>
          </a:xfrm>
        </p:spPr>
        <p:txBody>
          <a:bodyPr/>
          <a:lstStyle/>
          <a:p>
            <a:r>
              <a:rPr lang="hu-HU" dirty="0"/>
              <a:t>Miért nevet a nevető tehén</a:t>
            </a:r>
          </a:p>
        </p:txBody>
      </p:sp>
      <p:pic>
        <p:nvPicPr>
          <p:cNvPr id="5" name="Tartalom helye 4" descr="A képen szöveg, szarvasmarha, emlős, rajzfilm látható&#10;&#10;Automatikusan generált leírás">
            <a:extLst>
              <a:ext uri="{FF2B5EF4-FFF2-40B4-BE49-F238E27FC236}">
                <a16:creationId xmlns:a16="http://schemas.microsoft.com/office/drawing/2014/main" id="{1C96E970-71B7-1D05-DCC1-74B6E0B0C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4387" y="0"/>
            <a:ext cx="6858000" cy="6858000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C2BA8AC5-F180-94B1-8F0E-DB0AC421BE51}"/>
              </a:ext>
            </a:extLst>
          </p:cNvPr>
          <p:cNvSpPr txBox="1"/>
          <p:nvPr/>
        </p:nvSpPr>
        <p:spPr>
          <a:xfrm>
            <a:off x="5818910" y="1690688"/>
            <a:ext cx="55695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rgbClr val="C8A069"/>
                </a:solidFill>
              </a:rPr>
              <a:t>A „La </a:t>
            </a:r>
            <a:r>
              <a:rPr lang="hu-HU" sz="2400" dirty="0" err="1">
                <a:solidFill>
                  <a:srgbClr val="C8A069"/>
                </a:solidFill>
              </a:rPr>
              <a:t>vache</a:t>
            </a:r>
            <a:r>
              <a:rPr lang="hu-HU" sz="2400" dirty="0">
                <a:solidFill>
                  <a:srgbClr val="C8A069"/>
                </a:solidFill>
              </a:rPr>
              <a:t> </a:t>
            </a:r>
            <a:r>
              <a:rPr lang="hu-HU" sz="2400" dirty="0" err="1">
                <a:solidFill>
                  <a:srgbClr val="C8A069"/>
                </a:solidFill>
              </a:rPr>
              <a:t>qui</a:t>
            </a:r>
            <a:r>
              <a:rPr lang="hu-HU" sz="2400" dirty="0">
                <a:solidFill>
                  <a:srgbClr val="C8A069"/>
                </a:solidFill>
              </a:rPr>
              <a:t> </a:t>
            </a:r>
            <a:r>
              <a:rPr lang="hu-HU" sz="2400" dirty="0" err="1">
                <a:solidFill>
                  <a:srgbClr val="C8A069"/>
                </a:solidFill>
              </a:rPr>
              <a:t>rit</a:t>
            </a:r>
            <a:r>
              <a:rPr lang="hu-HU" sz="2400" dirty="0">
                <a:solidFill>
                  <a:srgbClr val="C8A069"/>
                </a:solidFill>
              </a:rPr>
              <a:t>” francia, olvasztott sajt márka 1921-ben bukkant fel.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rgbClr val="C8A069"/>
                </a:solidFill>
              </a:rPr>
              <a:t>Az első logót az alapító, </a:t>
            </a:r>
            <a:r>
              <a:rPr lang="hu-HU" sz="2400" dirty="0" err="1">
                <a:solidFill>
                  <a:srgbClr val="C8A069"/>
                </a:solidFill>
              </a:rPr>
              <a:t>Léon</a:t>
            </a:r>
            <a:r>
              <a:rPr lang="hu-HU" sz="2400" dirty="0">
                <a:solidFill>
                  <a:srgbClr val="C8A069"/>
                </a:solidFill>
              </a:rPr>
              <a:t> Bel rajzolta. Ekkor még nem nevetett, nem volt piros és nem hordott fülbevalót.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rgbClr val="C8A069"/>
                </a:solidFill>
              </a:rPr>
              <a:t>1924-ben Benjamin </a:t>
            </a:r>
            <a:r>
              <a:rPr lang="hu-HU" sz="2400" dirty="0" err="1">
                <a:solidFill>
                  <a:srgbClr val="C8A069"/>
                </a:solidFill>
              </a:rPr>
              <a:t>Rabier</a:t>
            </a:r>
            <a:r>
              <a:rPr lang="hu-HU" sz="2400" dirty="0">
                <a:solidFill>
                  <a:srgbClr val="C8A069"/>
                </a:solidFill>
              </a:rPr>
              <a:t> illusztrátor alakította tovább a rajzot, de a két fülbevalót csak 1976 óta hordja a nevető tehén.</a:t>
            </a:r>
          </a:p>
        </p:txBody>
      </p:sp>
    </p:spTree>
    <p:extLst>
      <p:ext uri="{BB962C8B-B14F-4D97-AF65-F5344CB8AC3E}">
        <p14:creationId xmlns:p14="http://schemas.microsoft.com/office/powerpoint/2010/main" val="272299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A32C4F-6A6B-6FD4-32DE-3D554F56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Droste</a:t>
            </a:r>
            <a:r>
              <a:rPr lang="hu-HU" dirty="0"/>
              <a:t>-hatás és gyakorlat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B7E11D0C-0258-72EA-019D-EBFFA4DF764B}"/>
              </a:ext>
            </a:extLst>
          </p:cNvPr>
          <p:cNvSpPr/>
          <p:nvPr/>
        </p:nvSpPr>
        <p:spPr>
          <a:xfrm>
            <a:off x="3936000" y="1269000"/>
            <a:ext cx="4320000" cy="43200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6FE56A35-8F59-13FD-3D5D-BBEA837A8705}"/>
              </a:ext>
            </a:extLst>
          </p:cNvPr>
          <p:cNvSpPr>
            <a:spLocks noChangeAspect="1"/>
          </p:cNvSpPr>
          <p:nvPr/>
        </p:nvSpPr>
        <p:spPr>
          <a:xfrm rot="540000">
            <a:off x="4224000" y="1557000"/>
            <a:ext cx="3744000" cy="37440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B4CB53E7-DCAE-76DF-7E08-CA8EFA041AE1}"/>
              </a:ext>
            </a:extLst>
          </p:cNvPr>
          <p:cNvSpPr/>
          <p:nvPr/>
        </p:nvSpPr>
        <p:spPr>
          <a:xfrm rot="1080000">
            <a:off x="4474200" y="1807200"/>
            <a:ext cx="3243600" cy="32436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802C4021-7A21-E205-4B3A-77645A1EC2A4}"/>
              </a:ext>
            </a:extLst>
          </p:cNvPr>
          <p:cNvSpPr>
            <a:spLocks noChangeAspect="1"/>
          </p:cNvSpPr>
          <p:nvPr/>
        </p:nvSpPr>
        <p:spPr>
          <a:xfrm rot="1620000">
            <a:off x="4690440" y="2023440"/>
            <a:ext cx="2811120" cy="281112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96BA6617-8418-D9EC-2722-C0D2CE2CA068}"/>
              </a:ext>
            </a:extLst>
          </p:cNvPr>
          <p:cNvSpPr/>
          <p:nvPr/>
        </p:nvSpPr>
        <p:spPr>
          <a:xfrm rot="2160000">
            <a:off x="4877400" y="2210400"/>
            <a:ext cx="2437200" cy="24372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Téglalap 16">
            <a:extLst>
              <a:ext uri="{FF2B5EF4-FFF2-40B4-BE49-F238E27FC236}">
                <a16:creationId xmlns:a16="http://schemas.microsoft.com/office/drawing/2014/main" id="{88B48A2B-1257-416D-1C10-4782907A869C}"/>
              </a:ext>
            </a:extLst>
          </p:cNvPr>
          <p:cNvSpPr>
            <a:spLocks noChangeAspect="1"/>
          </p:cNvSpPr>
          <p:nvPr/>
        </p:nvSpPr>
        <p:spPr>
          <a:xfrm rot="2700000">
            <a:off x="5039880" y="2372880"/>
            <a:ext cx="2112240" cy="211224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13209345-0A3B-CCBF-AA4E-AD233C9813B8}"/>
              </a:ext>
            </a:extLst>
          </p:cNvPr>
          <p:cNvSpPr/>
          <p:nvPr/>
        </p:nvSpPr>
        <p:spPr>
          <a:xfrm rot="3240000">
            <a:off x="5181035" y="2514035"/>
            <a:ext cx="1829931" cy="1829931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D5FF0B6F-EA53-449F-01B8-DC4DCB822C35}"/>
              </a:ext>
            </a:extLst>
          </p:cNvPr>
          <p:cNvSpPr>
            <a:spLocks noChangeAspect="1"/>
          </p:cNvSpPr>
          <p:nvPr/>
        </p:nvSpPr>
        <p:spPr>
          <a:xfrm rot="3780000">
            <a:off x="5303030" y="2636030"/>
            <a:ext cx="1585940" cy="158594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Téglalap 31">
            <a:extLst>
              <a:ext uri="{FF2B5EF4-FFF2-40B4-BE49-F238E27FC236}">
                <a16:creationId xmlns:a16="http://schemas.microsoft.com/office/drawing/2014/main" id="{01BDEE29-D66D-E474-DBA6-912709249671}"/>
              </a:ext>
            </a:extLst>
          </p:cNvPr>
          <p:cNvSpPr/>
          <p:nvPr/>
        </p:nvSpPr>
        <p:spPr>
          <a:xfrm rot="4320000">
            <a:off x="5408400" y="2741400"/>
            <a:ext cx="1375200" cy="13752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Téglalap 32">
            <a:extLst>
              <a:ext uri="{FF2B5EF4-FFF2-40B4-BE49-F238E27FC236}">
                <a16:creationId xmlns:a16="http://schemas.microsoft.com/office/drawing/2014/main" id="{B95FFD7F-C38F-CF0A-2E4B-2B908B22DAA7}"/>
              </a:ext>
            </a:extLst>
          </p:cNvPr>
          <p:cNvSpPr>
            <a:spLocks noChangeAspect="1"/>
          </p:cNvSpPr>
          <p:nvPr/>
        </p:nvSpPr>
        <p:spPr>
          <a:xfrm rot="4860000">
            <a:off x="5500080" y="2833080"/>
            <a:ext cx="1191840" cy="119184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A3E15C67-D4A4-94B3-A007-897D42340C62}"/>
              </a:ext>
            </a:extLst>
          </p:cNvPr>
          <p:cNvSpPr/>
          <p:nvPr/>
        </p:nvSpPr>
        <p:spPr>
          <a:xfrm rot="5400000">
            <a:off x="5579727" y="2912727"/>
            <a:ext cx="1032546" cy="1032546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1" name="Téglalap 30">
            <a:extLst>
              <a:ext uri="{FF2B5EF4-FFF2-40B4-BE49-F238E27FC236}">
                <a16:creationId xmlns:a16="http://schemas.microsoft.com/office/drawing/2014/main" id="{51EFB336-B12A-5579-D52D-0148ED3CF1C8}"/>
              </a:ext>
            </a:extLst>
          </p:cNvPr>
          <p:cNvSpPr>
            <a:spLocks noChangeAspect="1"/>
          </p:cNvSpPr>
          <p:nvPr/>
        </p:nvSpPr>
        <p:spPr>
          <a:xfrm rot="5940000">
            <a:off x="5648563" y="2981563"/>
            <a:ext cx="894873" cy="894873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Téglalap 25">
            <a:extLst>
              <a:ext uri="{FF2B5EF4-FFF2-40B4-BE49-F238E27FC236}">
                <a16:creationId xmlns:a16="http://schemas.microsoft.com/office/drawing/2014/main" id="{A4C87019-9E3F-E784-7942-DBC3FB2BAE50}"/>
              </a:ext>
            </a:extLst>
          </p:cNvPr>
          <p:cNvSpPr/>
          <p:nvPr/>
        </p:nvSpPr>
        <p:spPr>
          <a:xfrm rot="6480000">
            <a:off x="5708079" y="3041079"/>
            <a:ext cx="775842" cy="775842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33FD4E2D-D071-29CE-E548-EA11A81E6ACF}"/>
              </a:ext>
            </a:extLst>
          </p:cNvPr>
          <p:cNvSpPr>
            <a:spLocks noChangeAspect="1"/>
          </p:cNvSpPr>
          <p:nvPr/>
        </p:nvSpPr>
        <p:spPr>
          <a:xfrm rot="7020000">
            <a:off x="5759802" y="3092802"/>
            <a:ext cx="672396" cy="672396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Téglalap 23">
            <a:extLst>
              <a:ext uri="{FF2B5EF4-FFF2-40B4-BE49-F238E27FC236}">
                <a16:creationId xmlns:a16="http://schemas.microsoft.com/office/drawing/2014/main" id="{4E681EE4-F522-CED5-27E9-7A603BDF9CA0}"/>
              </a:ext>
            </a:extLst>
          </p:cNvPr>
          <p:cNvSpPr/>
          <p:nvPr/>
        </p:nvSpPr>
        <p:spPr>
          <a:xfrm rot="7560000">
            <a:off x="5804736" y="3137736"/>
            <a:ext cx="582528" cy="582528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5" name="Téglalap 24">
            <a:extLst>
              <a:ext uri="{FF2B5EF4-FFF2-40B4-BE49-F238E27FC236}">
                <a16:creationId xmlns:a16="http://schemas.microsoft.com/office/drawing/2014/main" id="{ED8A4777-2E5F-514C-2EEA-5DA033074974}"/>
              </a:ext>
            </a:extLst>
          </p:cNvPr>
          <p:cNvSpPr>
            <a:spLocks noChangeAspect="1"/>
          </p:cNvSpPr>
          <p:nvPr/>
        </p:nvSpPr>
        <p:spPr>
          <a:xfrm rot="8100000">
            <a:off x="5843571" y="3176571"/>
            <a:ext cx="504858" cy="504858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4" name="Téglalap 63">
            <a:extLst>
              <a:ext uri="{FF2B5EF4-FFF2-40B4-BE49-F238E27FC236}">
                <a16:creationId xmlns:a16="http://schemas.microsoft.com/office/drawing/2014/main" id="{96B738EF-AEFD-A6F4-4BE0-F4F494E8F6C6}"/>
              </a:ext>
            </a:extLst>
          </p:cNvPr>
          <p:cNvSpPr/>
          <p:nvPr/>
        </p:nvSpPr>
        <p:spPr>
          <a:xfrm rot="8640000">
            <a:off x="5876400" y="3209400"/>
            <a:ext cx="439200" cy="43920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5" name="Téglalap 64">
            <a:extLst>
              <a:ext uri="{FF2B5EF4-FFF2-40B4-BE49-F238E27FC236}">
                <a16:creationId xmlns:a16="http://schemas.microsoft.com/office/drawing/2014/main" id="{FF752EC9-966C-8629-EC1A-7564DA47B55E}"/>
              </a:ext>
            </a:extLst>
          </p:cNvPr>
          <p:cNvSpPr>
            <a:spLocks noChangeAspect="1"/>
          </p:cNvSpPr>
          <p:nvPr/>
        </p:nvSpPr>
        <p:spPr>
          <a:xfrm rot="9180000">
            <a:off x="5905680" y="3238680"/>
            <a:ext cx="380640" cy="38064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2" name="Téglalap 61">
            <a:extLst>
              <a:ext uri="{FF2B5EF4-FFF2-40B4-BE49-F238E27FC236}">
                <a16:creationId xmlns:a16="http://schemas.microsoft.com/office/drawing/2014/main" id="{F586881B-F806-7615-FC91-22C31F7F2BC9}"/>
              </a:ext>
            </a:extLst>
          </p:cNvPr>
          <p:cNvSpPr/>
          <p:nvPr/>
        </p:nvSpPr>
        <p:spPr>
          <a:xfrm rot="9720000">
            <a:off x="5931117" y="3264117"/>
            <a:ext cx="329766" cy="329766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3" name="Téglalap 62">
            <a:extLst>
              <a:ext uri="{FF2B5EF4-FFF2-40B4-BE49-F238E27FC236}">
                <a16:creationId xmlns:a16="http://schemas.microsoft.com/office/drawing/2014/main" id="{480EB3AD-E1A6-2DE6-B6F1-70EEAD9A2812}"/>
              </a:ext>
            </a:extLst>
          </p:cNvPr>
          <p:cNvSpPr>
            <a:spLocks noChangeAspect="1"/>
          </p:cNvSpPr>
          <p:nvPr/>
        </p:nvSpPr>
        <p:spPr>
          <a:xfrm rot="10260000">
            <a:off x="5953101" y="3286101"/>
            <a:ext cx="285797" cy="285797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8" name="Téglalap 57">
            <a:extLst>
              <a:ext uri="{FF2B5EF4-FFF2-40B4-BE49-F238E27FC236}">
                <a16:creationId xmlns:a16="http://schemas.microsoft.com/office/drawing/2014/main" id="{A8C05CF2-1838-9FF3-DEFC-477147955EEE}"/>
              </a:ext>
            </a:extLst>
          </p:cNvPr>
          <p:cNvSpPr/>
          <p:nvPr/>
        </p:nvSpPr>
        <p:spPr>
          <a:xfrm rot="10800000">
            <a:off x="5972109" y="3305109"/>
            <a:ext cx="247782" cy="247782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9" name="Téglalap 58">
            <a:extLst>
              <a:ext uri="{FF2B5EF4-FFF2-40B4-BE49-F238E27FC236}">
                <a16:creationId xmlns:a16="http://schemas.microsoft.com/office/drawing/2014/main" id="{8D009B0D-60B5-0DA0-5DA5-805C97FE5EB6}"/>
              </a:ext>
            </a:extLst>
          </p:cNvPr>
          <p:cNvSpPr>
            <a:spLocks noChangeAspect="1"/>
          </p:cNvSpPr>
          <p:nvPr/>
        </p:nvSpPr>
        <p:spPr>
          <a:xfrm rot="11340000">
            <a:off x="5988628" y="3321628"/>
            <a:ext cx="214744" cy="214744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6" name="Téglalap 55">
            <a:extLst>
              <a:ext uri="{FF2B5EF4-FFF2-40B4-BE49-F238E27FC236}">
                <a16:creationId xmlns:a16="http://schemas.microsoft.com/office/drawing/2014/main" id="{EAF2E5B3-0A15-A533-D528-E1A64510DCC6}"/>
              </a:ext>
            </a:extLst>
          </p:cNvPr>
          <p:cNvSpPr/>
          <p:nvPr/>
        </p:nvSpPr>
        <p:spPr>
          <a:xfrm rot="11880000">
            <a:off x="6002979" y="3335979"/>
            <a:ext cx="186043" cy="186043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7" name="Téglalap 56">
            <a:extLst>
              <a:ext uri="{FF2B5EF4-FFF2-40B4-BE49-F238E27FC236}">
                <a16:creationId xmlns:a16="http://schemas.microsoft.com/office/drawing/2014/main" id="{1B0F244D-C08C-BE0B-0411-AD633CBDD86C}"/>
              </a:ext>
            </a:extLst>
          </p:cNvPr>
          <p:cNvSpPr>
            <a:spLocks noChangeAspect="1"/>
          </p:cNvSpPr>
          <p:nvPr/>
        </p:nvSpPr>
        <p:spPr>
          <a:xfrm rot="12420000">
            <a:off x="6015382" y="3348382"/>
            <a:ext cx="161237" cy="161237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CC1BA835-6DF8-E681-20BC-B407886F307E}"/>
              </a:ext>
            </a:extLst>
          </p:cNvPr>
          <p:cNvSpPr/>
          <p:nvPr/>
        </p:nvSpPr>
        <p:spPr>
          <a:xfrm rot="12960000">
            <a:off x="6026094" y="3359094"/>
            <a:ext cx="139812" cy="139812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1" name="Téglalap 50">
            <a:extLst>
              <a:ext uri="{FF2B5EF4-FFF2-40B4-BE49-F238E27FC236}">
                <a16:creationId xmlns:a16="http://schemas.microsoft.com/office/drawing/2014/main" id="{8E4A2DF8-C74D-11A0-539D-089F989F03F3}"/>
              </a:ext>
            </a:extLst>
          </p:cNvPr>
          <p:cNvSpPr>
            <a:spLocks noChangeAspect="1"/>
          </p:cNvSpPr>
          <p:nvPr/>
        </p:nvSpPr>
        <p:spPr>
          <a:xfrm rot="13500000">
            <a:off x="6035415" y="3368415"/>
            <a:ext cx="121170" cy="12117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8" name="Téglalap 47">
            <a:extLst>
              <a:ext uri="{FF2B5EF4-FFF2-40B4-BE49-F238E27FC236}">
                <a16:creationId xmlns:a16="http://schemas.microsoft.com/office/drawing/2014/main" id="{B0A1D028-5806-1CF3-931B-D4E7EF6B58FA}"/>
              </a:ext>
            </a:extLst>
          </p:cNvPr>
          <p:cNvSpPr/>
          <p:nvPr/>
        </p:nvSpPr>
        <p:spPr>
          <a:xfrm rot="14040000">
            <a:off x="6043512" y="3376512"/>
            <a:ext cx="104976" cy="104976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9" name="Téglalap 48">
            <a:extLst>
              <a:ext uri="{FF2B5EF4-FFF2-40B4-BE49-F238E27FC236}">
                <a16:creationId xmlns:a16="http://schemas.microsoft.com/office/drawing/2014/main" id="{5163C4B5-433A-0FCF-E924-C3583179B797}"/>
              </a:ext>
            </a:extLst>
          </p:cNvPr>
          <p:cNvSpPr>
            <a:spLocks noChangeAspect="1"/>
          </p:cNvSpPr>
          <p:nvPr/>
        </p:nvSpPr>
        <p:spPr>
          <a:xfrm rot="14580000">
            <a:off x="6050510" y="3383510"/>
            <a:ext cx="90979" cy="90979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4" name="Téglalap 43">
            <a:extLst>
              <a:ext uri="{FF2B5EF4-FFF2-40B4-BE49-F238E27FC236}">
                <a16:creationId xmlns:a16="http://schemas.microsoft.com/office/drawing/2014/main" id="{A4A676D4-EBEA-D00F-180A-CED0109452CD}"/>
              </a:ext>
            </a:extLst>
          </p:cNvPr>
          <p:cNvSpPr/>
          <p:nvPr/>
        </p:nvSpPr>
        <p:spPr>
          <a:xfrm rot="15120000">
            <a:off x="6056561" y="3389561"/>
            <a:ext cx="78877" cy="78877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5" name="Téglalap 44">
            <a:extLst>
              <a:ext uri="{FF2B5EF4-FFF2-40B4-BE49-F238E27FC236}">
                <a16:creationId xmlns:a16="http://schemas.microsoft.com/office/drawing/2014/main" id="{76D1DCE1-4BD0-D4A2-9799-A74051824D23}"/>
              </a:ext>
            </a:extLst>
          </p:cNvPr>
          <p:cNvSpPr>
            <a:spLocks noChangeAspect="1"/>
          </p:cNvSpPr>
          <p:nvPr/>
        </p:nvSpPr>
        <p:spPr>
          <a:xfrm rot="15660000">
            <a:off x="6061819" y="3394819"/>
            <a:ext cx="68360" cy="68360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2" name="Téglalap 41">
            <a:extLst>
              <a:ext uri="{FF2B5EF4-FFF2-40B4-BE49-F238E27FC236}">
                <a16:creationId xmlns:a16="http://schemas.microsoft.com/office/drawing/2014/main" id="{A544130D-198E-0410-1E35-D68CFC06E7C3}"/>
              </a:ext>
            </a:extLst>
          </p:cNvPr>
          <p:cNvSpPr/>
          <p:nvPr/>
        </p:nvSpPr>
        <p:spPr>
          <a:xfrm rot="16200000">
            <a:off x="6066388" y="3399388"/>
            <a:ext cx="59223" cy="59223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3" name="Téglalap 42">
            <a:extLst>
              <a:ext uri="{FF2B5EF4-FFF2-40B4-BE49-F238E27FC236}">
                <a16:creationId xmlns:a16="http://schemas.microsoft.com/office/drawing/2014/main" id="{5BDCEBE9-4AB4-77AA-3D22-B53A9AB366B4}"/>
              </a:ext>
            </a:extLst>
          </p:cNvPr>
          <p:cNvSpPr>
            <a:spLocks noChangeAspect="1"/>
          </p:cNvSpPr>
          <p:nvPr/>
        </p:nvSpPr>
        <p:spPr>
          <a:xfrm rot="16740000">
            <a:off x="6070336" y="3403336"/>
            <a:ext cx="51327" cy="51327"/>
          </a:xfrm>
          <a:prstGeom prst="rect">
            <a:avLst/>
          </a:prstGeom>
          <a:noFill/>
          <a:ln w="38100">
            <a:solidFill>
              <a:srgbClr val="C8A06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48656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500"/>
                            </p:stCondLst>
                            <p:childTnLst>
                              <p:par>
                                <p:cTn id="5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500"/>
                            </p:stCondLst>
                            <p:childTnLst>
                              <p:par>
                                <p:cTn id="8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1500"/>
                            </p:stCondLst>
                            <p:childTnLst>
                              <p:par>
                                <p:cTn id="8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2500"/>
                            </p:stCondLst>
                            <p:childTnLst>
                              <p:par>
                                <p:cTn id="9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500"/>
                            </p:stCondLst>
                            <p:childTnLst>
                              <p:par>
                                <p:cTn id="11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6500"/>
                            </p:stCondLst>
                            <p:childTnLst>
                              <p:par>
                                <p:cTn id="1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2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8500"/>
                            </p:stCondLst>
                            <p:childTnLst>
                              <p:par>
                                <p:cTn id="13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9500"/>
                            </p:stCondLst>
                            <p:childTnLst>
                              <p:par>
                                <p:cTn id="14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0500"/>
                            </p:stCondLst>
                            <p:childTnLst>
                              <p:par>
                                <p:cTn id="15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1500"/>
                            </p:stCondLst>
                            <p:childTnLst>
                              <p:par>
                                <p:cTn id="1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2500"/>
                            </p:stCondLst>
                            <p:childTnLst>
                              <p:par>
                                <p:cTn id="16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23500"/>
                            </p:stCondLst>
                            <p:childTnLst>
                              <p:par>
                                <p:cTn id="17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24500"/>
                            </p:stCondLst>
                            <p:childTnLst>
                              <p:par>
                                <p:cTn id="17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5500"/>
                            </p:stCondLst>
                            <p:childTnLst>
                              <p:par>
                                <p:cTn id="18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26500"/>
                            </p:stCondLst>
                            <p:childTnLst>
                              <p:par>
                                <p:cTn id="19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7500"/>
                            </p:stCondLst>
                            <p:childTnLst>
                              <p:par>
                                <p:cTn id="19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28500"/>
                            </p:stCondLst>
                            <p:childTnLst>
                              <p:par>
                                <p:cTn id="20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9500"/>
                            </p:stCondLst>
                            <p:childTnLst>
                              <p:par>
                                <p:cTn id="21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30500"/>
                            </p:stCondLst>
                            <p:childTnLst>
                              <p:par>
                                <p:cTn id="2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1500"/>
                            </p:stCondLst>
                            <p:childTnLst>
                              <p:par>
                                <p:cTn id="2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8" grpId="0" animBg="1"/>
      <p:bldP spid="9" grpId="0" animBg="1"/>
      <p:bldP spid="16" grpId="0" animBg="1"/>
      <p:bldP spid="17" grpId="0" animBg="1"/>
      <p:bldP spid="14" grpId="0" animBg="1"/>
      <p:bldP spid="15" grpId="0" animBg="1"/>
      <p:bldP spid="32" grpId="0" animBg="1"/>
      <p:bldP spid="33" grpId="0" animBg="1"/>
      <p:bldP spid="30" grpId="0" animBg="1"/>
      <p:bldP spid="31" grpId="0" animBg="1"/>
      <p:bldP spid="26" grpId="0" animBg="1"/>
      <p:bldP spid="27" grpId="0" animBg="1"/>
      <p:bldP spid="24" grpId="0" animBg="1"/>
      <p:bldP spid="25" grpId="0" animBg="1"/>
      <p:bldP spid="64" grpId="0" animBg="1"/>
      <p:bldP spid="65" grpId="0" animBg="1"/>
      <p:bldP spid="62" grpId="0" animBg="1"/>
      <p:bldP spid="63" grpId="0" animBg="1"/>
      <p:bldP spid="58" grpId="0" animBg="1"/>
      <p:bldP spid="59" grpId="0" animBg="1"/>
      <p:bldP spid="56" grpId="0" animBg="1"/>
      <p:bldP spid="57" grpId="0" animBg="1"/>
      <p:bldP spid="50" grpId="0" animBg="1"/>
      <p:bldP spid="51" grpId="0" animBg="1"/>
      <p:bldP spid="48" grpId="0" animBg="1"/>
      <p:bldP spid="49" grpId="0" animBg="1"/>
      <p:bldP spid="44" grpId="0" animBg="1"/>
      <p:bldP spid="45" grpId="0" animBg="1"/>
      <p:bldP spid="42" grpId="0" animBg="1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715FE7-97FC-5451-7DA7-1EC7FB5B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Hogy készül?</a:t>
            </a:r>
          </a:p>
        </p:txBody>
      </p:sp>
      <p:pic>
        <p:nvPicPr>
          <p:cNvPr id="5" name="Tartalom helye 4" descr="A képen szöveg, Téglalap, sor, képernyőkép látható&#10;&#10;Automatikusan generált leírás">
            <a:extLst>
              <a:ext uri="{FF2B5EF4-FFF2-40B4-BE49-F238E27FC236}">
                <a16:creationId xmlns:a16="http://schemas.microsoft.com/office/drawing/2014/main" id="{6C77E52B-EE26-0CE7-47D4-9D43A0CE05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195" y="1426336"/>
            <a:ext cx="3200000" cy="1800000"/>
          </a:xfrm>
        </p:spPr>
      </p:pic>
      <p:pic>
        <p:nvPicPr>
          <p:cNvPr id="7" name="Kép 6" descr="A képen szöveg, Téglalap, képernyőkép, sor látható&#10;&#10;Automatikusan generált leírás">
            <a:extLst>
              <a:ext uri="{FF2B5EF4-FFF2-40B4-BE49-F238E27FC236}">
                <a16:creationId xmlns:a16="http://schemas.microsoft.com/office/drawing/2014/main" id="{2EC72140-3F8F-5B6E-302B-877CB4894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595" y="4189303"/>
            <a:ext cx="3200001" cy="1800000"/>
          </a:xfrm>
          <a:prstGeom prst="rect">
            <a:avLst/>
          </a:prstGeom>
        </p:spPr>
      </p:pic>
      <p:pic>
        <p:nvPicPr>
          <p:cNvPr id="9" name="Kép 8" descr="A képen szöveg, Téglalap, képernyőkép, tervezés látható&#10;&#10;Automatikusan generált leírás">
            <a:extLst>
              <a:ext uri="{FF2B5EF4-FFF2-40B4-BE49-F238E27FC236}">
                <a16:creationId xmlns:a16="http://schemas.microsoft.com/office/drawing/2014/main" id="{22251C25-203B-BDA2-7507-2996EB5E89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309" y="4774667"/>
            <a:ext cx="3200001" cy="1800000"/>
          </a:xfrm>
          <a:prstGeom prst="rect">
            <a:avLst/>
          </a:prstGeom>
        </p:spPr>
      </p:pic>
      <p:pic>
        <p:nvPicPr>
          <p:cNvPr id="13" name="Kép 12" descr="A képen szöveg, névjegykártya, képernyőkép, Betűtípus látható&#10;&#10;Automatikusan generált leírás">
            <a:extLst>
              <a:ext uri="{FF2B5EF4-FFF2-40B4-BE49-F238E27FC236}">
                <a16:creationId xmlns:a16="http://schemas.microsoft.com/office/drawing/2014/main" id="{017BFE58-E837-39EE-4A17-6714DE5326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310" y="610303"/>
            <a:ext cx="3200001" cy="1800000"/>
          </a:xfrm>
          <a:prstGeom prst="rect">
            <a:avLst/>
          </a:prstGeom>
        </p:spPr>
      </p:pic>
      <p:sp>
        <p:nvSpPr>
          <p:cNvPr id="14" name="Szövegdoboz 13">
            <a:extLst>
              <a:ext uri="{FF2B5EF4-FFF2-40B4-BE49-F238E27FC236}">
                <a16:creationId xmlns:a16="http://schemas.microsoft.com/office/drawing/2014/main" id="{9565D5C1-CA91-D7DE-2B0F-F720F323B050}"/>
              </a:ext>
            </a:extLst>
          </p:cNvPr>
          <p:cNvSpPr txBox="1"/>
          <p:nvPr/>
        </p:nvSpPr>
        <p:spPr>
          <a:xfrm>
            <a:off x="5180075" y="2807655"/>
            <a:ext cx="35880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hu-HU" sz="2400" dirty="0">
                <a:solidFill>
                  <a:srgbClr val="C8A069"/>
                </a:solidFill>
              </a:rPr>
              <a:t>A kiindulási kép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400" dirty="0">
                <a:solidFill>
                  <a:srgbClr val="C8A069"/>
                </a:solidFill>
              </a:rPr>
              <a:t>Az ismétlődés helye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400" dirty="0">
                <a:solidFill>
                  <a:srgbClr val="C8A069"/>
                </a:solidFill>
              </a:rPr>
              <a:t>Tükrözés és perspektíva</a:t>
            </a:r>
          </a:p>
          <a:p>
            <a:pPr marL="457200" indent="-457200">
              <a:buFont typeface="+mj-lt"/>
              <a:buAutoNum type="arabicPeriod"/>
            </a:pPr>
            <a:r>
              <a:rPr lang="hu-HU" sz="2400" dirty="0">
                <a:solidFill>
                  <a:srgbClr val="C8A069"/>
                </a:solidFill>
              </a:rPr>
              <a:t>A lépések ismétlése</a:t>
            </a:r>
          </a:p>
        </p:txBody>
      </p:sp>
      <p:pic>
        <p:nvPicPr>
          <p:cNvPr id="11" name="Kép 10" descr="A képen szöveg, Téglalap, képernyőkép, Betűtípus látható&#10;&#10;Automatikusan generált leírás">
            <a:extLst>
              <a:ext uri="{FF2B5EF4-FFF2-40B4-BE49-F238E27FC236}">
                <a16:creationId xmlns:a16="http://schemas.microsoft.com/office/drawing/2014/main" id="{8282694A-FD0B-DC44-9B03-9A45ED19D8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9927" y="1685751"/>
            <a:ext cx="7040002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2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131</Words>
  <Application>Microsoft Office PowerPoint</Application>
  <PresentationFormat>Szélesvásznú</PresentationFormat>
  <Paragraphs>14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Office-téma</vt:lpstr>
      <vt:lpstr>PowerPoint-bemutató</vt:lpstr>
      <vt:lpstr>Grafika és kakaó por?</vt:lpstr>
      <vt:lpstr>Miért nevet a nevető tehén</vt:lpstr>
      <vt:lpstr>Droste-hatás és gyakorlat</vt:lpstr>
      <vt:lpstr>Hogy készül?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János Restye</dc:creator>
  <cp:lastModifiedBy>János Restye</cp:lastModifiedBy>
  <cp:revision>1</cp:revision>
  <dcterms:created xsi:type="dcterms:W3CDTF">2024-01-27T12:36:57Z</dcterms:created>
  <dcterms:modified xsi:type="dcterms:W3CDTF">2024-01-27T13:33:44Z</dcterms:modified>
</cp:coreProperties>
</file>

<file path=docProps/thumbnail.jpeg>
</file>